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72" r:id="rId6"/>
    <p:sldMasterId id="2147483682" r:id="rId7"/>
  </p:sldMasterIdLst>
  <p:notesMasterIdLst>
    <p:notesMasterId r:id="rId13"/>
  </p:notesMasterIdLst>
  <p:sldIdLst>
    <p:sldId id="258" r:id="rId8"/>
    <p:sldId id="259" r:id="rId9"/>
    <p:sldId id="260" r:id="rId10"/>
    <p:sldId id="262" r:id="rId11"/>
    <p:sldId id="261" r:id="rId12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AE02D0-78BC-6BAA-6069-14EBECA56627}" v="49" dt="2024-10-14T14:47:32.850"/>
    <p1510:client id="{B96CA7E1-3517-6B1F-F9FF-9197934D95FA}" v="90" dt="2024-10-15T10:06:53.0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254" autoAdjust="0"/>
  </p:normalViewPr>
  <p:slideViewPr>
    <p:cSldViewPr snapToGrid="0">
      <p:cViewPr varScale="1">
        <p:scale>
          <a:sx n="107" d="100"/>
          <a:sy n="107" d="100"/>
        </p:scale>
        <p:origin x="714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05E3B-BB5D-466C-9E68-D1FD94038315}" type="datetimeFigureOut">
              <a:rPr lang="fr-CH" smtClean="0"/>
              <a:t>15.10.2024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8F2AF-B5F8-431A-938E-1902242A2F9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135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/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B796776-E13E-EE70-1024-61D0E5489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Cover – Insert title</a:t>
            </a:r>
            <a:endParaRPr lang="en-FR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3A33BDE-5827-B978-8782-68D8565EB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 sz="2800">
                <a:solidFill>
                  <a:schemeClr val="bg1"/>
                </a:solidFill>
              </a:defRPr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4470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84C69AE-3299-1F59-997F-1709C1DD7A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Lorem Ipsum</a:t>
            </a:r>
            <a:endParaRPr lang="en-FR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DA0CF7-60D6-4B86-6F50-ECF55C6DB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396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E3AAD9ED-75F1-0289-7EF5-74AB2DFDD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50112" y="1059400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2C05C5-F63A-53B8-E6BB-6E73E6E7490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5197" y="1460093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rgbClr val="005B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759AFEE7-E5E4-8C50-6361-BB9205652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197" y="2434976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9712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17684-9640-7B9F-691F-3B5A26663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5FF9C-C20C-490B-6F06-81BD2D8FB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569EF0-726B-80A7-9DCD-6896F352D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4901CD-B4D9-4C0A-A8C1-D42233A2E2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05A26A-1F4A-80E3-3CF1-B5AF98EE4D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6854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C3EAE96-DCE0-88A1-D4B1-3E38DC1986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103437"/>
            <a:ext cx="121920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BAA"/>
                </a:solidFill>
              </a:defRPr>
            </a:lvl1pPr>
          </a:lstStyle>
          <a:p>
            <a:r>
              <a:rPr lang="en-GB" dirty="0"/>
              <a:t>Thank you.</a:t>
            </a:r>
            <a:endParaRPr lang="en-FR" dirty="0"/>
          </a:p>
        </p:txBody>
      </p:sp>
      <p:sp>
        <p:nvSpPr>
          <p:cNvPr id="9" name="CuadroTexto 3">
            <a:extLst>
              <a:ext uri="{FF2B5EF4-FFF2-40B4-BE49-F238E27FC236}">
                <a16:creationId xmlns:a16="http://schemas.microsoft.com/office/drawing/2014/main" id="{002E4A1E-1EB0-0593-1C8D-3884AC9BB310}"/>
              </a:ext>
            </a:extLst>
          </p:cNvPr>
          <p:cNvSpPr txBox="1"/>
          <p:nvPr userDrawn="1"/>
        </p:nvSpPr>
        <p:spPr>
          <a:xfrm>
            <a:off x="3824879" y="4572080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375781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389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AD252D8-47A9-4F50-0A77-F7F2B5C7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Cover – Insert title</a:t>
            </a:r>
            <a:endParaRPr lang="en-FR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54E0E61-AEC0-9130-9970-54CD0B1FE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/>
            </a:lvl1pPr>
            <a:lvl2pPr algn="ctr"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35933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1E8E-B63B-2812-4914-7B39E38C71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</p:spPr>
        <p:txBody>
          <a:bodyPr anchor="b">
            <a:noAutofit/>
          </a:bodyPr>
          <a:lstStyle>
            <a:lvl1pPr algn="l">
              <a:defRPr sz="4400">
                <a:solidFill>
                  <a:srgbClr val="005BAA"/>
                </a:solidFill>
              </a:defRPr>
            </a:lvl1pPr>
          </a:lstStyle>
          <a:p>
            <a:r>
              <a:rPr lang="en-GB" dirty="0"/>
              <a:t>Content</a:t>
            </a:r>
            <a:endParaRPr lang="en-F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C65A07-4D49-E8EF-40E0-498B3F03B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071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4CE9B65-7C16-AD40-4E8F-376EFB31DB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dirty="0"/>
              <a:t>Lorem Ipsum</a:t>
            </a:r>
            <a:endParaRPr lang="en-FR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CEF2646-4A29-9DC6-94A1-9C78C840C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2713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3CBA443-1DB4-591B-10FB-89F19A331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884739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F71B37-838A-25F4-2891-96F126B3BD4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31085" y="1285432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rgbClr val="005BA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1F64250E-B7FE-5C77-8772-835E1D3B0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085" y="2260315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793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551E2-0AA8-B538-88F2-E8FEE737F0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dirty="0"/>
              <a:t>Comparison Slide</a:t>
            </a:r>
            <a:endParaRPr lang="en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FE506-04E4-4D79-51C0-DE1A5396B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EB5BD-B42E-8768-14F6-DA6AD364E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FR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B263CD-AEDB-2834-CF69-D950F370BD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0949F-23D7-43BC-86B5-A59EEC23A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84310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73637AC-ADC8-93B9-85DF-F33A355184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Content</a:t>
            </a:r>
            <a:endParaRPr lang="en-FR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BA7D7FA-A6C1-15E9-248F-222403659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745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BD8F-B49C-E9AF-967A-FE2625C117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103437"/>
            <a:ext cx="12192000" cy="1325563"/>
          </a:xfrm>
        </p:spPr>
        <p:txBody>
          <a:bodyPr/>
          <a:lstStyle>
            <a:lvl1pPr>
              <a:defRPr>
                <a:solidFill>
                  <a:srgbClr val="005BAA"/>
                </a:solidFill>
              </a:defRPr>
            </a:lvl1pPr>
          </a:lstStyle>
          <a:p>
            <a:r>
              <a:rPr lang="en-GB" dirty="0"/>
              <a:t>Thank you.</a:t>
            </a:r>
            <a:endParaRPr lang="en-FR" dirty="0"/>
          </a:p>
        </p:txBody>
      </p:sp>
      <p:sp>
        <p:nvSpPr>
          <p:cNvPr id="10" name="CuadroTexto 3">
            <a:extLst>
              <a:ext uri="{FF2B5EF4-FFF2-40B4-BE49-F238E27FC236}">
                <a16:creationId xmlns:a16="http://schemas.microsoft.com/office/drawing/2014/main" id="{9CC6D77E-AF65-470D-B774-7812FAD3C4A3}"/>
              </a:ext>
            </a:extLst>
          </p:cNvPr>
          <p:cNvSpPr txBox="1"/>
          <p:nvPr userDrawn="1"/>
        </p:nvSpPr>
        <p:spPr>
          <a:xfrm>
            <a:off x="3824879" y="5024143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1516502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821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ge to Edge Photo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63ED7F9-AC2F-AB90-E59E-6D3DCE7D9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078" y="1013439"/>
            <a:ext cx="4274474" cy="1600200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R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6C12E21-29DC-AD1F-41A5-AE890AAD2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690053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4530C31-AD13-5759-E472-94A0E4916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8078" y="2941814"/>
            <a:ext cx="4274474" cy="2667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06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 poi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590D3C-988E-2567-60EB-0A4602CD3C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0902"/>
            <a:ext cx="10515600" cy="1325563"/>
          </a:xfrm>
          <a:prstGeom prst="rect">
            <a:avLst/>
          </a:prstGeo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Lorem Ipsum</a:t>
            </a:r>
            <a:endParaRPr lang="en-FR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0E4EEFA-0995-9CCD-6D7F-70B9EBD45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95584"/>
            <a:ext cx="10515600" cy="150018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911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ientific Slide with Graph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BCD4D1A9-9F6B-C561-7AC4-05C86FF1A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50112" y="1059400"/>
            <a:ext cx="5664915" cy="45609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7FCF368-AB64-5FEB-A4ED-1837EE8E806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5197" y="1460093"/>
            <a:ext cx="5240250" cy="8356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33C1AC0-3A73-603A-A859-24A89A5E3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197" y="2434976"/>
            <a:ext cx="5240250" cy="3185418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512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D452C-9105-195E-DD50-B85571BF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GB" dirty="0"/>
              <a:t>Click to edit Master title style</a:t>
            </a:r>
            <a:endParaRPr lang="en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CA40B-4ECB-51F3-7BA4-D0C43996D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BCB4D9-3A4B-1F8B-5219-5EE058F87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l">
              <a:buNone/>
              <a:defRPr sz="2200"/>
            </a:lvl2pPr>
            <a:lvl3pPr marL="914400" indent="0" algn="l">
              <a:buNone/>
              <a:defRPr sz="2200"/>
            </a:lvl3pPr>
            <a:lvl4pPr marL="1371600" indent="0" algn="l">
              <a:buNone/>
              <a:defRPr sz="2200"/>
            </a:lvl4pPr>
            <a:lvl5pPr marL="1828800" indent="0" algn="l">
              <a:buNone/>
              <a:defRPr sz="2200"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B03604-72C3-D5CE-C09C-E05C72BFC9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53E66-3D7A-FC9C-DAAB-7750C4812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0"/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220831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BC293F6-E8B6-92CA-8DD3-F46267F226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564" y="2103437"/>
            <a:ext cx="121920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you.</a:t>
            </a:r>
            <a:endParaRPr lang="en-FR" dirty="0"/>
          </a:p>
        </p:txBody>
      </p:sp>
      <p:sp>
        <p:nvSpPr>
          <p:cNvPr id="8" name="CuadroTexto 3">
            <a:extLst>
              <a:ext uri="{FF2B5EF4-FFF2-40B4-BE49-F238E27FC236}">
                <a16:creationId xmlns:a16="http://schemas.microsoft.com/office/drawing/2014/main" id="{85E8BFE3-BE3F-06D0-2E51-B1A3E835A55D}"/>
              </a:ext>
            </a:extLst>
          </p:cNvPr>
          <p:cNvSpPr txBox="1"/>
          <p:nvPr userDrawn="1"/>
        </p:nvSpPr>
        <p:spPr>
          <a:xfrm>
            <a:off x="3958443" y="4346049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58393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812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ACC09337-932E-DF18-5552-8A10A7DDC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5BAA"/>
                </a:solidFill>
              </a:defRPr>
            </a:lvl1pPr>
          </a:lstStyle>
          <a:p>
            <a:r>
              <a:rPr lang="en-GB" dirty="0"/>
              <a:t>Cover – Insert title</a:t>
            </a:r>
            <a:endParaRPr lang="en-FR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0165C1A-53B3-D986-E0E9-DDD54523D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/>
            </a:lvl1pPr>
            <a:lvl2pPr algn="ctr"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226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23C0AB1-DC1A-370D-2DBC-7F636C925F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6851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>
                <a:solidFill>
                  <a:srgbClr val="005BAA"/>
                </a:solidFill>
              </a:defRPr>
            </a:lvl1pPr>
          </a:lstStyle>
          <a:p>
            <a:r>
              <a:rPr lang="en-GB" dirty="0"/>
              <a:t>Content</a:t>
            </a:r>
            <a:endParaRPr lang="en-FR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E4AFEC8-D7E6-FB46-B2C8-3E1FF518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1451"/>
            <a:ext cx="9144000" cy="322698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06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5E43E974-FF92-2065-59B5-7198AC9AFE0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-1" y="0"/>
            <a:ext cx="12475533" cy="7017488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AAFC96D-DE28-DCBB-6A7D-6E7FC08F8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WMO PPT Style #1</a:t>
            </a:r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258034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7" r:id="rId3"/>
    <p:sldLayoutId id="2147483652" r:id="rId4"/>
    <p:sldLayoutId id="2147483653" r:id="rId5"/>
    <p:sldLayoutId id="2147483658" r:id="rId6"/>
    <p:sldLayoutId id="2147483659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C6C007C7-A317-B3BD-4F67-1F0F9741F8A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256854"/>
            <a:ext cx="12192000" cy="6858000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8A9C213-3E26-B848-BF1A-9E6EC69BD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WMO PPT Style #2</a:t>
            </a:r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193318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9" r:id="rId3"/>
    <p:sldLayoutId id="2147483670" r:id="rId4"/>
    <p:sldLayoutId id="2147483665" r:id="rId5"/>
    <p:sldLayoutId id="2147483671" r:id="rId6"/>
    <p:sldLayoutId id="2147483681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B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ack and blue rectangle&#10;&#10;Description automatically generated">
            <a:extLst>
              <a:ext uri="{FF2B5EF4-FFF2-40B4-BE49-F238E27FC236}">
                <a16:creationId xmlns:a16="http://schemas.microsoft.com/office/drawing/2014/main" id="{9E8A25AD-8EE8-C80F-37B6-E5BC4C2CBA5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-3019" y="-127590"/>
            <a:ext cx="12195019" cy="699622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CF8C2-75E9-6016-486F-1EAB50245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WMO PPT Style #3</a:t>
            </a:r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403081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3" r:id="rId2"/>
    <p:sldLayoutId id="2147483675" r:id="rId3"/>
    <p:sldLayoutId id="2147483676" r:id="rId4"/>
    <p:sldLayoutId id="2147483679" r:id="rId5"/>
    <p:sldLayoutId id="2147483677" r:id="rId6"/>
    <p:sldLayoutId id="214748367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B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91F7C8-B977-11A8-F895-8D99CAC03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Photography Slides</a:t>
            </a:r>
            <a:endParaRPr lang="en-FR" dirty="0"/>
          </a:p>
        </p:txBody>
      </p:sp>
      <p:pic>
        <p:nvPicPr>
          <p:cNvPr id="11" name="Picture 10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D4FDA4F3-78CD-1AB6-C649-9A0EF319DC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4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etings.wmo.int/RA-6-19/_layouts/15/WopiFrame.aspx?sourcedoc=%7b42980951-7788-4116-9885-9A394D7F80F2%7d&amp;file=RA-VI-19(I)-d03-1-REGIONAL-PROGRAMME-AND-MECHANISMS-draft1_en.docx&amp;action=default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B245CB-8405-A558-B8C4-124E103C4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5059"/>
            <a:ext cx="10515600" cy="2965342"/>
          </a:xfrm>
        </p:spPr>
        <p:txBody>
          <a:bodyPr>
            <a:normAutofit/>
          </a:bodyPr>
          <a:lstStyle/>
          <a:p>
            <a:r>
              <a:rPr lang="fr-FR" dirty="0"/>
              <a:t>Doc. 3.1</a:t>
            </a:r>
            <a:r>
              <a:rPr lang="fr-CH" dirty="0"/>
              <a:t>: </a:t>
            </a:r>
            <a:r>
              <a:rPr lang="en-US" dirty="0"/>
              <a:t>Regional Program and Mechanism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A461C0-B484-BE73-47E2-F201D60B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88" y="3429000"/>
            <a:ext cx="10515600" cy="1921765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fr-CH" dirty="0"/>
              <a:t>WMO RA VI </a:t>
            </a:r>
            <a:r>
              <a:rPr lang="fr-CH" dirty="0" err="1"/>
              <a:t>Nineteenth</a:t>
            </a:r>
            <a:r>
              <a:rPr lang="fr-CH" dirty="0"/>
              <a:t> Session (Phase</a:t>
            </a:r>
            <a:r>
              <a:rPr lang="fr-FR" dirty="0"/>
              <a:t> I)</a:t>
            </a:r>
          </a:p>
        </p:txBody>
      </p:sp>
    </p:spTree>
    <p:extLst>
      <p:ext uri="{BB962C8B-B14F-4D97-AF65-F5344CB8AC3E}">
        <p14:creationId xmlns:p14="http://schemas.microsoft.com/office/powerpoint/2010/main" val="382367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1E620F-D4BE-FD37-EFB2-9D45E1CC2C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Justification and background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8FF6C8D-510E-4CFE-81A3-B7C14F1C478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524000" y="2303769"/>
            <a:ext cx="9402618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effectLst/>
                <a:latin typeface="Arial"/>
                <a:cs typeface="Arial"/>
              </a:rPr>
              <a:t>The document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effectLst/>
                <a:latin typeface="Arial"/>
                <a:cs typeface="Arial"/>
              </a:rPr>
              <a:t>outlines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effectLst/>
                <a:latin typeface="Arial"/>
                <a:cs typeface="Arial"/>
              </a:rPr>
              <a:t>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effectLst/>
                <a:latin typeface="Arial"/>
                <a:cs typeface="Arial"/>
              </a:rPr>
              <a:t>strategic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effectLst/>
                <a:latin typeface="Arial"/>
                <a:cs typeface="Arial"/>
              </a:rPr>
              <a:t> objectives for 2024–2027,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effectLst/>
                <a:latin typeface="Arial"/>
                <a:cs typeface="Arial"/>
              </a:rPr>
              <a:t>focusing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effectLst/>
                <a:latin typeface="Arial"/>
                <a:cs typeface="Arial"/>
              </a:rPr>
              <a:t> on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effectLst/>
                <a:latin typeface="Arial"/>
                <a:cs typeface="Arial"/>
              </a:rPr>
              <a:t>optimizing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effectLst/>
                <a:latin typeface="Arial"/>
                <a:cs typeface="Arial"/>
              </a:rPr>
              <a:t>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effectLst/>
                <a:latin typeface="Arial"/>
                <a:cs typeface="Arial"/>
              </a:rPr>
              <a:t>decision-making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effectLst/>
                <a:latin typeface="Arial"/>
                <a:cs typeface="Arial"/>
              </a:rPr>
              <a:t> structures,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effectLst/>
                <a:latin typeface="Arial"/>
                <a:cs typeface="Arial"/>
              </a:rPr>
              <a:t>nurturing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effectLst/>
                <a:latin typeface="Arial"/>
                <a:cs typeface="Arial"/>
              </a:rPr>
              <a:t> partnerships,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effectLst/>
                <a:latin typeface="Arial"/>
                <a:cs typeface="Arial"/>
              </a:rPr>
              <a:t>promoting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effectLst/>
                <a:latin typeface="Arial"/>
                <a:cs typeface="Arial"/>
              </a:rPr>
              <a:t> inclusive participation, and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effectLst/>
                <a:latin typeface="Arial"/>
                <a:cs typeface="Arial"/>
              </a:rPr>
              <a:t>advancing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effectLst/>
                <a:latin typeface="Arial"/>
                <a:cs typeface="Arial"/>
              </a:rPr>
              <a:t> </a:t>
            </a:r>
            <a:r>
              <a:rPr kumimoji="0" lang="fr-FR" altLang="fr-FR" sz="2000" b="0" i="0" u="none" strike="noStrike" cap="none" normalizeH="0" baseline="0" err="1">
                <a:ln>
                  <a:noFill/>
                </a:ln>
                <a:effectLst/>
                <a:latin typeface="Arial"/>
                <a:cs typeface="Arial"/>
              </a:rPr>
              <a:t>sustainability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effectLst/>
                <a:latin typeface="Arial"/>
                <a:cs typeface="Arial"/>
              </a:rPr>
              <a:t>. </a:t>
            </a:r>
            <a:endParaRPr lang="fr-FR" altLang="fr-FR" sz="2000" b="0" i="0" u="none" strike="noStrike" cap="none" normalizeH="0" baseline="0" dirty="0">
              <a:ln>
                <a:noFill/>
              </a:ln>
              <a:effectLst/>
              <a:latin typeface="Arial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sz="20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000" dirty="0">
                <a:latin typeface="Arial"/>
                <a:cs typeface="Arial"/>
              </a:rPr>
              <a:t>This </a:t>
            </a:r>
            <a:r>
              <a:rPr lang="fr-FR" altLang="fr-FR" sz="2000" dirty="0" err="1">
                <a:latin typeface="Arial"/>
                <a:cs typeface="Arial"/>
              </a:rPr>
              <a:t>Regional</a:t>
            </a:r>
            <a:r>
              <a:rPr lang="fr-FR" altLang="fr-FR" sz="2000" dirty="0">
                <a:latin typeface="Arial"/>
                <a:cs typeface="Arial"/>
              </a:rPr>
              <a:t> Programme and </a:t>
            </a:r>
            <a:r>
              <a:rPr lang="fr-FR" altLang="fr-FR" sz="2000" dirty="0" err="1">
                <a:latin typeface="Arial"/>
                <a:cs typeface="Arial"/>
              </a:rPr>
              <a:t>Mechanism</a:t>
            </a:r>
            <a:r>
              <a:rPr lang="fr-FR" altLang="fr-FR" sz="2000" dirty="0">
                <a:latin typeface="Arial"/>
                <a:cs typeface="Arial"/>
              </a:rPr>
              <a:t> document </a:t>
            </a:r>
            <a:r>
              <a:rPr lang="fr-FR" altLang="fr-FR" sz="2000" dirty="0" err="1">
                <a:latin typeface="Arial"/>
                <a:cs typeface="Arial"/>
              </a:rPr>
              <a:t>represents</a:t>
            </a:r>
            <a:r>
              <a:rPr lang="fr-FR" altLang="fr-FR" sz="2000" dirty="0">
                <a:latin typeface="Arial"/>
                <a:cs typeface="Arial"/>
              </a:rPr>
              <a:t> a </a:t>
            </a:r>
            <a:r>
              <a:rPr lang="fr-FR" altLang="fr-FR" sz="2000" dirty="0" err="1">
                <a:latin typeface="Arial"/>
                <a:cs typeface="Arial"/>
              </a:rPr>
              <a:t>significant</a:t>
            </a:r>
            <a:r>
              <a:rPr lang="fr-FR" altLang="fr-FR" sz="2000" dirty="0">
                <a:latin typeface="Arial"/>
                <a:cs typeface="Arial"/>
              </a:rPr>
              <a:t> </a:t>
            </a:r>
            <a:r>
              <a:rPr lang="fr-FR" altLang="fr-FR" sz="2000" dirty="0" err="1">
                <a:latin typeface="Arial"/>
                <a:cs typeface="Arial"/>
              </a:rPr>
              <a:t>step</a:t>
            </a:r>
            <a:r>
              <a:rPr lang="fr-FR" altLang="fr-FR" sz="2000" dirty="0">
                <a:latin typeface="Arial"/>
                <a:cs typeface="Arial"/>
              </a:rPr>
              <a:t> </a:t>
            </a:r>
            <a:r>
              <a:rPr lang="fr-FR" altLang="fr-FR" sz="2000" dirty="0" err="1">
                <a:latin typeface="Arial"/>
                <a:cs typeface="Arial"/>
              </a:rPr>
              <a:t>towards</a:t>
            </a:r>
            <a:r>
              <a:rPr lang="fr-FR" altLang="fr-FR" sz="2000" dirty="0">
                <a:latin typeface="Arial"/>
                <a:cs typeface="Arial"/>
              </a:rPr>
              <a:t> </a:t>
            </a:r>
            <a:r>
              <a:rPr lang="fr-FR" altLang="fr-FR" sz="2000" dirty="0" err="1">
                <a:latin typeface="Arial"/>
                <a:cs typeface="Arial"/>
              </a:rPr>
              <a:t>enhancing</a:t>
            </a:r>
            <a:r>
              <a:rPr lang="fr-FR" altLang="fr-FR" sz="2000" dirty="0">
                <a:latin typeface="Arial"/>
                <a:cs typeface="Arial"/>
              </a:rPr>
              <a:t> </a:t>
            </a:r>
            <a:r>
              <a:rPr lang="fr-FR" altLang="fr-FR" sz="2000" dirty="0" err="1">
                <a:latin typeface="Arial"/>
                <a:cs typeface="Arial"/>
              </a:rPr>
              <a:t>regional</a:t>
            </a:r>
            <a:r>
              <a:rPr lang="fr-FR" altLang="fr-FR" sz="2000" dirty="0">
                <a:latin typeface="Arial"/>
                <a:cs typeface="Arial"/>
              </a:rPr>
              <a:t> </a:t>
            </a:r>
            <a:r>
              <a:rPr lang="fr-FR" altLang="fr-FR" sz="2000" dirty="0" err="1">
                <a:latin typeface="Arial"/>
                <a:cs typeface="Arial"/>
              </a:rPr>
              <a:t>cooperation</a:t>
            </a:r>
            <a:r>
              <a:rPr lang="fr-FR" altLang="fr-FR" sz="2000" dirty="0">
                <a:latin typeface="Arial"/>
                <a:cs typeface="Arial"/>
              </a:rPr>
              <a:t>, </a:t>
            </a:r>
            <a:r>
              <a:rPr lang="fr-FR" altLang="fr-FR" sz="2000" dirty="0" err="1">
                <a:latin typeface="Arial"/>
                <a:cs typeface="Arial"/>
              </a:rPr>
              <a:t>optimizing</a:t>
            </a:r>
            <a:r>
              <a:rPr lang="fr-FR" altLang="fr-FR" sz="2000" dirty="0">
                <a:latin typeface="Arial"/>
                <a:cs typeface="Arial"/>
              </a:rPr>
              <a:t> </a:t>
            </a:r>
            <a:r>
              <a:rPr lang="fr-FR" altLang="fr-FR" sz="2000" dirty="0" err="1">
                <a:latin typeface="Arial"/>
                <a:cs typeface="Arial"/>
              </a:rPr>
              <a:t>resource</a:t>
            </a:r>
            <a:r>
              <a:rPr lang="fr-FR" altLang="fr-FR" sz="2000" dirty="0">
                <a:latin typeface="Arial"/>
                <a:cs typeface="Arial"/>
              </a:rPr>
              <a:t> allocation, and </a:t>
            </a:r>
            <a:r>
              <a:rPr lang="fr-FR" altLang="fr-FR" sz="2000" dirty="0" err="1">
                <a:latin typeface="Arial"/>
                <a:cs typeface="Arial"/>
              </a:rPr>
              <a:t>addressing</a:t>
            </a:r>
            <a:r>
              <a:rPr lang="fr-FR" altLang="fr-FR" sz="2000" dirty="0">
                <a:latin typeface="Arial"/>
                <a:cs typeface="Arial"/>
              </a:rPr>
              <a:t> </a:t>
            </a:r>
            <a:r>
              <a:rPr lang="fr-FR" altLang="fr-FR" sz="2000" dirty="0" err="1">
                <a:latin typeface="Arial"/>
                <a:cs typeface="Arial"/>
              </a:rPr>
              <a:t>climate</a:t>
            </a:r>
            <a:r>
              <a:rPr lang="fr-FR" altLang="fr-FR" sz="2000" dirty="0">
                <a:latin typeface="Arial"/>
                <a:cs typeface="Arial"/>
              </a:rPr>
              <a:t>, </a:t>
            </a:r>
            <a:r>
              <a:rPr lang="fr-FR" altLang="fr-FR" sz="2000" dirty="0" err="1">
                <a:latin typeface="Arial"/>
                <a:cs typeface="Arial"/>
              </a:rPr>
              <a:t>weather</a:t>
            </a:r>
            <a:r>
              <a:rPr lang="fr-FR" altLang="fr-FR" sz="2000" dirty="0">
                <a:latin typeface="Arial"/>
                <a:cs typeface="Arial"/>
              </a:rPr>
              <a:t> and water-</a:t>
            </a:r>
            <a:r>
              <a:rPr lang="fr-FR" altLang="fr-FR" sz="2000" dirty="0" err="1">
                <a:latin typeface="Arial"/>
                <a:cs typeface="Arial"/>
              </a:rPr>
              <a:t>related</a:t>
            </a:r>
            <a:r>
              <a:rPr lang="fr-FR" altLang="fr-FR" sz="2000" dirty="0">
                <a:latin typeface="Arial"/>
                <a:cs typeface="Arial"/>
              </a:rPr>
              <a:t> challenges in a </a:t>
            </a:r>
            <a:r>
              <a:rPr lang="fr-FR" altLang="fr-FR" sz="2000" dirty="0" err="1">
                <a:latin typeface="Arial"/>
                <a:cs typeface="Arial"/>
              </a:rPr>
              <a:t>cohesive</a:t>
            </a:r>
            <a:r>
              <a:rPr lang="fr-FR" altLang="fr-FR" sz="2000" dirty="0">
                <a:latin typeface="Arial"/>
                <a:cs typeface="Arial"/>
              </a:rPr>
              <a:t> </a:t>
            </a:r>
            <a:r>
              <a:rPr lang="fr-FR" altLang="fr-FR" sz="2000" dirty="0" err="1">
                <a:latin typeface="Arial"/>
                <a:cs typeface="Arial"/>
              </a:rPr>
              <a:t>manner</a:t>
            </a:r>
            <a:r>
              <a:rPr lang="fr-FR" altLang="fr-FR" sz="2000" dirty="0">
                <a:latin typeface="Arial"/>
                <a:cs typeface="Arial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470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7155F-8139-023E-F1AC-1CAE550D2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296" y="208460"/>
            <a:ext cx="9144000" cy="685172"/>
          </a:xfrm>
        </p:spPr>
        <p:txBody>
          <a:bodyPr/>
          <a:lstStyle/>
          <a:p>
            <a:r>
              <a:rPr lang="fr-FR" dirty="0"/>
              <a:t>Document Content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6E43E45-22D0-4369-BAF3-FF0A041BF8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97139" y="1265992"/>
            <a:ext cx="11182656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latin typeface="Arial"/>
                <a:cs typeface="Arial"/>
                <a:hlinkClick r:id="rId2"/>
              </a:rPr>
              <a:t>Draft Resolution 3.1/1 (RA VI-19(I))</a:t>
            </a:r>
            <a:r>
              <a:rPr lang="en-US" sz="2000" dirty="0">
                <a:latin typeface="Arial"/>
                <a:cs typeface="Arial"/>
                <a:hlinkClick r:id="rId2"/>
              </a:rPr>
              <a:t>: </a:t>
            </a:r>
            <a:r>
              <a:rPr lang="en-US" sz="2000" dirty="0">
                <a:latin typeface="Arial"/>
                <a:cs typeface="Arial"/>
              </a:rPr>
              <a:t>Establishes the Regional </a:t>
            </a:r>
            <a:r>
              <a:rPr lang="en-US" sz="2000" err="1">
                <a:latin typeface="Arial"/>
                <a:cs typeface="Arial"/>
              </a:rPr>
              <a:t>Programme</a:t>
            </a:r>
            <a:r>
              <a:rPr lang="en-US" sz="2000" dirty="0">
                <a:latin typeface="Arial"/>
                <a:cs typeface="Arial"/>
              </a:rPr>
              <a:t> to enhance regional cooperation and address climate challenges.</a:t>
            </a:r>
          </a:p>
          <a:p>
            <a:r>
              <a:rPr lang="en-US" sz="2000" dirty="0">
                <a:latin typeface="Arial"/>
                <a:cs typeface="Arial"/>
              </a:rPr>
              <a:t>Key requests to the RA VI President and Management Group for updating and maintaining the RA VI Plan.</a:t>
            </a:r>
          </a:p>
          <a:p>
            <a:r>
              <a:rPr lang="en-US" sz="2000" b="1" dirty="0">
                <a:latin typeface="Arial"/>
                <a:cs typeface="Arial"/>
                <a:hlinkClick r:id="rId2"/>
              </a:rPr>
              <a:t>Draft Resolution 3.1/2 (RA VI-19(I))</a:t>
            </a:r>
            <a:r>
              <a:rPr lang="en-US" sz="2000" dirty="0">
                <a:latin typeface="Arial"/>
                <a:cs typeface="Arial"/>
                <a:hlinkClick r:id="rId2"/>
              </a:rPr>
              <a:t>: </a:t>
            </a:r>
            <a:r>
              <a:rPr lang="en-US" sz="2000" dirty="0">
                <a:latin typeface="Arial"/>
                <a:cs typeface="Arial"/>
              </a:rPr>
              <a:t>Establishes new working groups and mechanisms for enhanced coordination and collaboration within RA VI.</a:t>
            </a:r>
          </a:p>
          <a:p>
            <a:r>
              <a:rPr lang="en-US" sz="2000" dirty="0">
                <a:latin typeface="Arial"/>
                <a:cs typeface="Arial"/>
              </a:rPr>
              <a:t>Encourages participation from Members and partner institutions in various initiatives.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/>
                <a:cs typeface="Times New Roman"/>
              </a:rPr>
              <a:t>RA VI-19(I)/INF. 3.1(1)- Regional cooperation frameworks and working mechanism</a:t>
            </a:r>
          </a:p>
          <a:p>
            <a:pPr marL="342900" indent="-342900">
              <a:buChar char="•"/>
            </a:pPr>
            <a:r>
              <a:rPr lang="en-US" sz="2000" dirty="0">
                <a:latin typeface="Times New Roman"/>
                <a:cs typeface="Times New Roman"/>
              </a:rPr>
              <a:t>RA VI-19(I)/INF. 3.1(2)- Regional operating plan for 2022–2025</a:t>
            </a:r>
            <a:endParaRPr lang="en-US" dirty="0"/>
          </a:p>
          <a:p>
            <a:pPr marL="342900" indent="-342900">
              <a:buChar char="•"/>
            </a:pPr>
            <a:r>
              <a:rPr lang="en-US" sz="2000" dirty="0">
                <a:latin typeface="Times New Roman"/>
                <a:cs typeface="Times New Roman"/>
              </a:rPr>
              <a:t>7 Annexes</a:t>
            </a:r>
          </a:p>
        </p:txBody>
      </p:sp>
    </p:spTree>
    <p:extLst>
      <p:ext uri="{BB962C8B-B14F-4D97-AF65-F5344CB8AC3E}">
        <p14:creationId xmlns:p14="http://schemas.microsoft.com/office/powerpoint/2010/main" val="38920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7155F-8139-023E-F1AC-1CAE550D2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1623" y="603315"/>
            <a:ext cx="9144000" cy="685172"/>
          </a:xfrm>
        </p:spPr>
        <p:txBody>
          <a:bodyPr/>
          <a:lstStyle/>
          <a:p>
            <a:r>
              <a:rPr lang="fr-FR" dirty="0"/>
              <a:t>Document Content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E6D98A4-0E18-49C0-A117-B348275B8CD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111623" y="1481408"/>
            <a:ext cx="10264833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following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working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groups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will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established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guidance of the RA VI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President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Management Group: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Working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Group for </a:t>
            </a: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Weather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Climate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Hydrological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Marine, and </a:t>
            </a: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Related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Environmental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Services.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Working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Group on Observations, Infrastructure, and Information </a:t>
            </a: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Systems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Working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Group on </a:t>
            </a: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Research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Coordination Panel on </a:t>
            </a: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Hydrology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High-</a:t>
            </a: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Level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Task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Teams on EW4All and </a:t>
            </a: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Sustainable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Development</a:t>
            </a: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CH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2000" dirty="0"/>
              <a:t>The </a:t>
            </a:r>
            <a:r>
              <a:rPr lang="fr-CH" sz="2000" dirty="0" err="1"/>
              <a:t>Hydrological</a:t>
            </a:r>
            <a:r>
              <a:rPr lang="fr-CH" sz="2000" dirty="0"/>
              <a:t> </a:t>
            </a:r>
            <a:r>
              <a:rPr lang="fr-CH" sz="2000" dirty="0" err="1"/>
              <a:t>Assembly</a:t>
            </a:r>
            <a:r>
              <a:rPr lang="fr-CH" sz="2000" dirty="0"/>
              <a:t> of RA VI </a:t>
            </a:r>
            <a:r>
              <a:rPr lang="fr-CH" sz="2000" dirty="0" err="1"/>
              <a:t>will</a:t>
            </a:r>
            <a:r>
              <a:rPr lang="fr-CH" sz="2000" dirty="0"/>
              <a:t> </a:t>
            </a:r>
            <a:r>
              <a:rPr lang="fr-CH" sz="2000" dirty="0" err="1"/>
              <a:t>be</a:t>
            </a:r>
            <a:r>
              <a:rPr lang="fr-CH" sz="2000" dirty="0"/>
              <a:t> re-</a:t>
            </a:r>
            <a:r>
              <a:rPr lang="fr-CH" sz="2000" dirty="0" err="1"/>
              <a:t>established</a:t>
            </a:r>
            <a:r>
              <a:rPr lang="fr-CH" sz="2000" dirty="0"/>
              <a:t>.</a:t>
            </a:r>
            <a:endParaRPr kumimoji="0" lang="fr-FR" altLang="fr-F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Each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group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will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collaborate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relevant WMO bodies to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effectiveness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achieve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strategic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goals. </a:t>
            </a:r>
          </a:p>
        </p:txBody>
      </p:sp>
    </p:spTree>
    <p:extLst>
      <p:ext uri="{BB962C8B-B14F-4D97-AF65-F5344CB8AC3E}">
        <p14:creationId xmlns:p14="http://schemas.microsoft.com/office/powerpoint/2010/main" val="248785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C7B2ED-8C7A-AEBF-F86C-BC5DBFD63C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Action </a:t>
            </a:r>
            <a:r>
              <a:rPr lang="fr-FR" dirty="0" err="1"/>
              <a:t>Required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RA VI-19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959ABC1-F7AD-4E2F-B0A8-419DB548BAD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163783" y="2275711"/>
            <a:ext cx="9769763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dirty="0" err="1">
                <a:latin typeface="Arial"/>
                <a:cs typeface="Arial"/>
              </a:rPr>
              <a:t>Review</a:t>
            </a:r>
            <a:r>
              <a:rPr lang="fr-FR" altLang="fr-FR" dirty="0">
                <a:latin typeface="Arial"/>
                <a:cs typeface="Arial"/>
              </a:rPr>
              <a:t> and </a:t>
            </a:r>
            <a:r>
              <a:rPr lang="fr-FR" altLang="fr-FR" dirty="0" err="1">
                <a:latin typeface="Arial"/>
                <a:cs typeface="Arial"/>
              </a:rPr>
              <a:t>adopt</a:t>
            </a:r>
            <a:r>
              <a:rPr lang="fr-FR" altLang="fr-FR" dirty="0">
                <a:latin typeface="Arial"/>
                <a:cs typeface="Arial"/>
              </a:rPr>
              <a:t> the </a:t>
            </a:r>
            <a:r>
              <a:rPr lang="fr-FR" altLang="fr-FR" dirty="0" err="1">
                <a:latin typeface="Arial"/>
                <a:cs typeface="Arial"/>
              </a:rPr>
              <a:t>proposed</a:t>
            </a:r>
            <a:r>
              <a:rPr lang="fr-FR" altLang="fr-FR" dirty="0">
                <a:latin typeface="Arial"/>
                <a:cs typeface="Arial"/>
              </a:rPr>
              <a:t> draft </a:t>
            </a:r>
            <a:r>
              <a:rPr lang="fr-FR" altLang="fr-FR" dirty="0" err="1">
                <a:latin typeface="Arial"/>
                <a:cs typeface="Arial"/>
              </a:rPr>
              <a:t>resolutions</a:t>
            </a:r>
            <a:r>
              <a:rPr lang="fr-FR" altLang="fr-FR" dirty="0">
                <a:latin typeface="Arial"/>
                <a:cs typeface="Arial"/>
              </a:rPr>
              <a:t> </a:t>
            </a:r>
            <a:r>
              <a:rPr lang="fr-FR" altLang="fr-FR" dirty="0" err="1">
                <a:latin typeface="Arial"/>
                <a:cs typeface="Arial"/>
              </a:rPr>
              <a:t>outlined</a:t>
            </a:r>
            <a:r>
              <a:rPr lang="fr-FR" altLang="fr-FR" dirty="0">
                <a:latin typeface="Arial"/>
                <a:cs typeface="Arial"/>
              </a:rPr>
              <a:t> in the document.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dirty="0" err="1">
                <a:latin typeface="Arial"/>
                <a:cs typeface="Arial"/>
              </a:rPr>
              <a:t>Members</a:t>
            </a:r>
            <a:r>
              <a:rPr lang="fr-FR" altLang="fr-FR" dirty="0">
                <a:latin typeface="Arial"/>
                <a:cs typeface="Arial"/>
              </a:rPr>
              <a:t> are </a:t>
            </a:r>
            <a:r>
              <a:rPr lang="fr-FR" altLang="fr-FR" dirty="0" err="1">
                <a:latin typeface="Arial"/>
                <a:cs typeface="Arial"/>
              </a:rPr>
              <a:t>encouraged</a:t>
            </a:r>
            <a:r>
              <a:rPr lang="fr-FR" altLang="fr-FR" dirty="0">
                <a:latin typeface="Arial"/>
                <a:cs typeface="Arial"/>
              </a:rPr>
              <a:t> to </a:t>
            </a:r>
            <a:r>
              <a:rPr lang="fr-FR" altLang="fr-FR" dirty="0" err="1">
                <a:latin typeface="Arial"/>
                <a:cs typeface="Arial"/>
              </a:rPr>
              <a:t>align</a:t>
            </a:r>
            <a:r>
              <a:rPr lang="fr-FR" altLang="fr-FR" dirty="0">
                <a:latin typeface="Arial"/>
                <a:cs typeface="Arial"/>
              </a:rPr>
              <a:t> </a:t>
            </a:r>
            <a:r>
              <a:rPr lang="fr-FR" altLang="fr-FR" dirty="0" err="1">
                <a:latin typeface="Arial"/>
                <a:cs typeface="Arial"/>
              </a:rPr>
              <a:t>their</a:t>
            </a:r>
            <a:r>
              <a:rPr lang="fr-FR" altLang="fr-FR" dirty="0">
                <a:latin typeface="Arial"/>
                <a:cs typeface="Arial"/>
              </a:rPr>
              <a:t> plans </a:t>
            </a:r>
            <a:r>
              <a:rPr lang="fr-FR" altLang="fr-FR" dirty="0" err="1">
                <a:latin typeface="Arial"/>
                <a:cs typeface="Arial"/>
              </a:rPr>
              <a:t>with</a:t>
            </a:r>
            <a:r>
              <a:rPr lang="fr-FR" altLang="fr-FR" dirty="0">
                <a:latin typeface="Arial"/>
                <a:cs typeface="Arial"/>
              </a:rPr>
              <a:t> the RA VI Plan 2022–2025, </a:t>
            </a:r>
            <a:r>
              <a:rPr lang="fr-FR" altLang="fr-FR" dirty="0" err="1">
                <a:latin typeface="Arial"/>
                <a:cs typeface="Arial"/>
              </a:rPr>
              <a:t>contribute</a:t>
            </a:r>
            <a:r>
              <a:rPr lang="fr-FR" altLang="fr-FR" dirty="0">
                <a:latin typeface="Arial"/>
                <a:cs typeface="Arial"/>
              </a:rPr>
              <a:t> to the formulation of the RA VI Plan 2026–2029, and </a:t>
            </a:r>
            <a:r>
              <a:rPr lang="fr-FR" altLang="fr-FR" dirty="0" err="1">
                <a:latin typeface="Arial"/>
                <a:cs typeface="Arial"/>
              </a:rPr>
              <a:t>allocate</a:t>
            </a:r>
            <a:r>
              <a:rPr lang="fr-FR" altLang="fr-FR" dirty="0">
                <a:latin typeface="Arial"/>
                <a:cs typeface="Arial"/>
              </a:rPr>
              <a:t> </a:t>
            </a:r>
            <a:r>
              <a:rPr lang="fr-FR" altLang="fr-FR" dirty="0" err="1">
                <a:latin typeface="Arial"/>
                <a:cs typeface="Arial"/>
              </a:rPr>
              <a:t>necessary</a:t>
            </a:r>
            <a:r>
              <a:rPr lang="fr-FR" altLang="fr-FR" dirty="0">
                <a:latin typeface="Arial"/>
                <a:cs typeface="Arial"/>
              </a:rPr>
              <a:t> </a:t>
            </a:r>
            <a:r>
              <a:rPr lang="fr-FR" altLang="fr-FR" dirty="0" err="1">
                <a:latin typeface="Arial"/>
                <a:cs typeface="Arial"/>
              </a:rPr>
              <a:t>resources</a:t>
            </a:r>
            <a:r>
              <a:rPr lang="fr-FR" altLang="fr-FR" dirty="0">
                <a:latin typeface="Arial"/>
                <a:cs typeface="Arial"/>
              </a:rPr>
              <a:t> for </a:t>
            </a:r>
            <a:r>
              <a:rPr lang="fr-FR" altLang="fr-FR" dirty="0" err="1">
                <a:latin typeface="Arial"/>
                <a:cs typeface="Arial"/>
              </a:rPr>
              <a:t>planned</a:t>
            </a:r>
            <a:r>
              <a:rPr lang="fr-FR" altLang="fr-FR" dirty="0">
                <a:latin typeface="Arial"/>
                <a:cs typeface="Arial"/>
              </a:rPr>
              <a:t> </a:t>
            </a:r>
            <a:r>
              <a:rPr lang="fr-FR" altLang="fr-FR" dirty="0" err="1">
                <a:latin typeface="Arial"/>
                <a:cs typeface="Arial"/>
              </a:rPr>
              <a:t>activities</a:t>
            </a:r>
            <a:r>
              <a:rPr lang="fr-FR" altLang="fr-FR" dirty="0">
                <a:latin typeface="Arial"/>
                <a:cs typeface="Arial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272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8030F5DF43114192A5B004B8877C2F" ma:contentTypeVersion="1" ma:contentTypeDescription="Create a new document." ma:contentTypeScope="" ma:versionID="66b92474dcb6f14d162a57c4e546006a">
  <xsd:schema xmlns:xsd="http://www.w3.org/2001/XMLSchema" xmlns:xs="http://www.w3.org/2001/XMLSchema" xmlns:p="http://schemas.microsoft.com/office/2006/metadata/properties" xmlns:ns2="d34343af-28c4-4431-8b96-d735d539fd00" targetNamespace="http://schemas.microsoft.com/office/2006/metadata/properties" ma:root="true" ma:fieldsID="c0d0e37831773eb3d19dc174c854a570" ns2:_="">
    <xsd:import namespace="d34343af-28c4-4431-8b96-d735d539fd0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4343af-28c4-4431-8b96-d735d539fd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C8E22D-219B-4CFC-9F03-1F30ECAB5595}"/>
</file>

<file path=customXml/itemProps2.xml><?xml version="1.0" encoding="utf-8"?>
<ds:datastoreItem xmlns:ds="http://schemas.openxmlformats.org/officeDocument/2006/customXml" ds:itemID="{8DE52031-732F-419C-B7BD-F922FCB163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EDEA9D-70D3-421B-A1BF-F856CDD52124}">
  <ds:schemaRefs>
    <ds:schemaRef ds:uri="http://schemas.microsoft.com/office/2006/metadata/properties"/>
    <ds:schemaRef ds:uri="http://schemas.microsoft.com/office/infopath/2007/PartnerControls"/>
    <ds:schemaRef ds:uri="2c63548e-e22e-43cb-a415-9193d4d80a38"/>
    <ds:schemaRef ds:uri="9d2c9005-3129-4719-81ca-2fc8d806cf37"/>
    <ds:schemaRef ds:uri="3c76eea2-c21a-46e1-8f98-cfc2ba460d51"/>
    <ds:schemaRef ds:uri="96d886eb-95f6-47f3-bdfb-70dab5061c60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304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Office Theme</vt:lpstr>
      <vt:lpstr>Custom Design</vt:lpstr>
      <vt:lpstr>1_Custom Design</vt:lpstr>
      <vt:lpstr>2_Custom Design</vt:lpstr>
      <vt:lpstr>Doc. 3.1: Regional Program and Mechanism</vt:lpstr>
      <vt:lpstr>Justification and background</vt:lpstr>
      <vt:lpstr>Document Content</vt:lpstr>
      <vt:lpstr>Document Content</vt:lpstr>
      <vt:lpstr>Action Required from RA VI-19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WMO</dc:title>
  <dc:creator>Klara Josipovic</dc:creator>
  <cp:lastModifiedBy>Ruslan Ghimp</cp:lastModifiedBy>
  <cp:revision>91</cp:revision>
  <dcterms:created xsi:type="dcterms:W3CDTF">2024-04-23T12:25:23Z</dcterms:created>
  <dcterms:modified xsi:type="dcterms:W3CDTF">2024-10-15T10:07:00Z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0x0101003C8030F5DF43114192A5B004B8877C2F</vt:lpwstr>
  </property>
  <property fmtid="{D5CDD505-2E9C-101B-9397-08002B2CF9AE}" pid="3" name="_dlc_DocIdItemGuid">
    <vt:lpwstr>2128f1fd-ab8b-46cd-bcb3-530098bf7019</vt:lpwstr>
  </property>
  <property fmtid="{D5CDD505-2E9C-101B-9397-08002B2CF9AE}" pid="4" name="MediaServiceImageTags">
    <vt:lpwstr/>
  </property>
</Properties>
</file>